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3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72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37391-BD39-4CD3-BFAD-8DC691CB58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C11FE-2525-4148-A8BA-295339B82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A0322-2082-49A3-8C67-60CD959E4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A96F-6B40-4085-9F4E-21BA988D1855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CEB7F-DD3D-4E09-BDBB-1A285F8E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05C00-5597-4E74-86F5-1157E9552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FD6E-FED9-42CB-9FDE-9F382188D3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0233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9A1-D4A2-416B-8DFE-6277DA45B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E24A5-513B-466D-8409-E7B2B5B3E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D71BF-2749-4A59-9EEF-A3CD50772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A96F-6B40-4085-9F4E-21BA988D1855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5B5D0-B743-4C38-B37E-BB1D1CB6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AEE07-8CEF-478B-AB1E-961359EB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FD6E-FED9-42CB-9FDE-9F382188D3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699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87F6B-CCAB-41CE-BCB9-FADB89122D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2C4FB1-EED3-4C44-8471-B513669D5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27F32-6E7F-4ABC-8EFD-25B5F5732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A96F-6B40-4085-9F4E-21BA988D1855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DAC82-C442-4EEB-BF20-10AF9A96A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4F324-72D1-470A-96DB-E423DE94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FD6E-FED9-42CB-9FDE-9F382188D3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30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19FDD-52C7-489D-98BE-69D7A88A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761-0875-4129-9F9D-6CB1E761D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BC8CC-ACA5-4DE7-A7BC-32990F9BB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A96F-6B40-4085-9F4E-21BA988D1855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5ECAB-BFB0-4689-9B08-E9BBD5438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15B61-DB13-4CBF-9BCC-73C9DBFD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FD6E-FED9-42CB-9FDE-9F382188D3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3526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DB6CD-FA12-47CC-A7C8-57F062BA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7674A-01DC-41DF-8A91-2A7C27E30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C319E-9B74-4692-94B9-ED08D779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A96F-6B40-4085-9F4E-21BA988D1855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40B2C-0084-41DF-BCAC-98A66B0E5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D60A4-A646-4927-BAC2-07248DACF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FD6E-FED9-42CB-9FDE-9F382188D3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3449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9EE60-AFC4-4A56-B8DD-2A5B090A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1A1D5-A952-4FBC-8A0F-E67C349A0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919EC3-2575-4223-9148-3A04E6297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AD059-4710-458F-A925-8A6BF17DB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A96F-6B40-4085-9F4E-21BA988D1855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8C5FE-6097-43CF-9F75-9F2F7925C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1FCFD-8DEB-461E-8C72-E9B9CBE11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FD6E-FED9-42CB-9FDE-9F382188D3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754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3184-9E62-4E17-A10B-1A25B0F4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3633B-CBC9-4184-9381-D1ED32504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26DBF-34E8-49C5-A504-91D439D48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79C86-3CB6-4A8F-86B5-2C2EAD1AF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2E14D-C5FA-4592-84E0-A40E99B4C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E2328E-0733-4BE6-8096-718F155A8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A96F-6B40-4085-9F4E-21BA988D1855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5D3BA3-564B-48C5-9C37-F3249450E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1955A-0B0A-4008-B06B-6A07B9F9B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FD6E-FED9-42CB-9FDE-9F382188D3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1665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0BE78-FEBA-4B64-924A-37D76107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AD159-67F5-41B6-898B-FD3C08E7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A96F-6B40-4085-9F4E-21BA988D1855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0CAECF-5B99-48C7-A527-42D7FEC2B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C57CB-9C21-4CA5-A8C6-53B8E599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FD6E-FED9-42CB-9FDE-9F382188D3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5293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174815-89E1-4E40-AD5B-B95ED4775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A96F-6B40-4085-9F4E-21BA988D1855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5A918A-5C38-44D0-AE26-CC04B8F2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BDE91-B3D6-4D4C-90EB-6CB6742D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FD6E-FED9-42CB-9FDE-9F382188D3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099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674C7-F42B-49FB-8860-8679FC7EE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64483-7809-43BE-BB31-44CD00F31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27F032-1B31-4700-ABB3-CA78B9792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419C6-1073-4232-B0B9-4DCC301A1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A96F-6B40-4085-9F4E-21BA988D1855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42542-3144-4D7E-8552-2907C57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95FE8-DA9A-4EA0-90D0-06CBEB978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FD6E-FED9-42CB-9FDE-9F382188D3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7443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A7560-FF29-4507-A932-E04747698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1EF479-5FA4-45B2-8BD3-E4645A143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37D20-2A62-4D74-B53F-CDA0AC3F5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343E2-A6BE-4845-AB93-455A20F55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A96F-6B40-4085-9F4E-21BA988D1855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13388-BCD8-4BDD-BF6A-DE7B620D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64B22-FB41-4823-AD2C-2B3C9CAA9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3FD6E-FED9-42CB-9FDE-9F382188D3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537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7C8842-D126-444C-8DB7-73029ED03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C1BBD-6A5F-42E6-B143-10166BAC7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4ACF5-73EA-46DD-BA84-D6E5DD0B0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AA96F-6B40-4085-9F4E-21BA988D1855}" type="datetimeFigureOut">
              <a:rPr lang="he-IL" smtClean="0"/>
              <a:t>ט"ו/תמוז/תשפ"א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B6775-E138-443F-BD33-2A2C62087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EA6DC-86F8-45BF-955F-E0E0B0A23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3FD6E-FED9-42CB-9FDE-9F382188D3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830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93C63-9F33-4C9A-A1FD-B55775E700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32659"/>
            <a:ext cx="12192000" cy="1130747"/>
          </a:xfrm>
        </p:spPr>
        <p:txBody>
          <a:bodyPr/>
          <a:lstStyle/>
          <a:p>
            <a:r>
              <a:rPr lang="en-US" dirty="0"/>
              <a:t>Triplet Network for Few Shot Learning</a:t>
            </a:r>
            <a:endParaRPr lang="he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35D400-F1AF-496C-9047-E79DA9B9F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62846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/>
              <a:t>By:</a:t>
            </a:r>
          </a:p>
          <a:p>
            <a:r>
              <a:rPr lang="en-US" sz="2800" dirty="0"/>
              <a:t>Daniel Teitelman</a:t>
            </a:r>
          </a:p>
          <a:p>
            <a:r>
              <a:rPr lang="en-US" sz="2800" dirty="0"/>
              <a:t>Gonen Wiess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748310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C8C1-4103-4A86-B373-F917568C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of original dataset</a:t>
            </a:r>
            <a:endParaRPr lang="he-IL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C09726B-7587-46D2-A688-996635792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1" t="10065" r="8929" b="10895"/>
          <a:stretch/>
        </p:blipFill>
        <p:spPr>
          <a:xfrm>
            <a:off x="1406396" y="1364342"/>
            <a:ext cx="9379207" cy="512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C8C1-4103-4A86-B373-F917568C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of feature vectors</a:t>
            </a:r>
            <a:endParaRPr lang="he-IL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E99688C-A048-436C-A56A-76E382FECD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4" t="10540" r="9048" b="12320"/>
          <a:stretch/>
        </p:blipFill>
        <p:spPr>
          <a:xfrm>
            <a:off x="1281584" y="1277257"/>
            <a:ext cx="9628832" cy="521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34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C8C1-4103-4A86-B373-F917568C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linear classifiers to DNNs</a:t>
            </a:r>
            <a:endParaRPr lang="he-IL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2026380-E01F-48F3-AB29-07201754E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77400"/>
              </p:ext>
            </p:extLst>
          </p:nvPr>
        </p:nvGraphicFramePr>
        <p:xfrm>
          <a:off x="470370" y="1879071"/>
          <a:ext cx="11251260" cy="253153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750420">
                  <a:extLst>
                    <a:ext uri="{9D8B030D-6E8A-4147-A177-3AD203B41FA5}">
                      <a16:colId xmlns:a16="http://schemas.microsoft.com/office/drawing/2014/main" val="527580833"/>
                    </a:ext>
                  </a:extLst>
                </a:gridCol>
                <a:gridCol w="3750420">
                  <a:extLst>
                    <a:ext uri="{9D8B030D-6E8A-4147-A177-3AD203B41FA5}">
                      <a16:colId xmlns:a16="http://schemas.microsoft.com/office/drawing/2014/main" val="478769329"/>
                    </a:ext>
                  </a:extLst>
                </a:gridCol>
                <a:gridCol w="3750420">
                  <a:extLst>
                    <a:ext uri="{9D8B030D-6E8A-4147-A177-3AD203B41FA5}">
                      <a16:colId xmlns:a16="http://schemas.microsoft.com/office/drawing/2014/main" val="2310513818"/>
                    </a:ext>
                  </a:extLst>
                </a:gridCol>
              </a:tblGrid>
              <a:tr h="632884">
                <a:tc>
                  <a:txBody>
                    <a:bodyPr/>
                    <a:lstStyle/>
                    <a:p>
                      <a:pPr algn="ctr" rtl="1"/>
                      <a:r>
                        <a:rPr lang="en-US" sz="3300" dirty="0"/>
                        <a:t>Accuracy (test set)</a:t>
                      </a:r>
                      <a:endParaRPr lang="he-IL" sz="3300" dirty="0"/>
                    </a:p>
                  </a:txBody>
                  <a:tcPr marL="126577" marR="126577" marT="63288" marB="6328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300" dirty="0"/>
                        <a:t>Input type</a:t>
                      </a:r>
                      <a:endParaRPr lang="he-IL" sz="3300" dirty="0"/>
                    </a:p>
                  </a:txBody>
                  <a:tcPr marL="126577" marR="126577" marT="63288" marB="6328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300" dirty="0"/>
                        <a:t>Model</a:t>
                      </a:r>
                      <a:endParaRPr lang="he-IL" sz="3300" dirty="0"/>
                    </a:p>
                  </a:txBody>
                  <a:tcPr marL="126577" marR="126577" marT="63288" marB="63288"/>
                </a:tc>
                <a:extLst>
                  <a:ext uri="{0D108BD9-81ED-4DB2-BD59-A6C34878D82A}">
                    <a16:rowId xmlns:a16="http://schemas.microsoft.com/office/drawing/2014/main" val="2067093772"/>
                  </a:ext>
                </a:extLst>
              </a:tr>
              <a:tr h="632884">
                <a:tc>
                  <a:txBody>
                    <a:bodyPr/>
                    <a:lstStyle/>
                    <a:p>
                      <a:pPr algn="ctr" rtl="1"/>
                      <a:r>
                        <a:rPr lang="en-US" sz="3300" dirty="0"/>
                        <a:t>91.01%</a:t>
                      </a:r>
                      <a:endParaRPr lang="he-IL" sz="3300" dirty="0"/>
                    </a:p>
                  </a:txBody>
                  <a:tcPr marL="126577" marR="126577" marT="63288" marB="6328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300" dirty="0"/>
                        <a:t>Raw images</a:t>
                      </a:r>
                      <a:endParaRPr lang="he-IL" sz="3300" dirty="0"/>
                    </a:p>
                  </a:txBody>
                  <a:tcPr marL="126577" marR="126577" marT="63288" marB="6328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300" dirty="0"/>
                        <a:t>DNN</a:t>
                      </a:r>
                      <a:endParaRPr lang="he-IL" sz="3300" dirty="0"/>
                    </a:p>
                  </a:txBody>
                  <a:tcPr marL="126577" marR="126577" marT="63288" marB="63288"/>
                </a:tc>
                <a:extLst>
                  <a:ext uri="{0D108BD9-81ED-4DB2-BD59-A6C34878D82A}">
                    <a16:rowId xmlns:a16="http://schemas.microsoft.com/office/drawing/2014/main" val="2124682414"/>
                  </a:ext>
                </a:extLst>
              </a:tr>
              <a:tr h="632884">
                <a:tc>
                  <a:txBody>
                    <a:bodyPr/>
                    <a:lstStyle/>
                    <a:p>
                      <a:pPr algn="ctr" rtl="1"/>
                      <a:r>
                        <a:rPr lang="en-US" sz="3300" dirty="0"/>
                        <a:t>88.41%</a:t>
                      </a:r>
                      <a:endParaRPr lang="he-IL" sz="3300" dirty="0"/>
                    </a:p>
                  </a:txBody>
                  <a:tcPr marL="126577" marR="126577" marT="63288" marB="6328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300" dirty="0"/>
                        <a:t>Embedded vector</a:t>
                      </a:r>
                      <a:endParaRPr lang="he-IL" sz="3300" dirty="0"/>
                    </a:p>
                  </a:txBody>
                  <a:tcPr marL="126577" marR="126577" marT="63288" marB="6328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300" dirty="0"/>
                        <a:t>Linear SVM</a:t>
                      </a:r>
                      <a:endParaRPr lang="he-IL" sz="3300" dirty="0"/>
                    </a:p>
                  </a:txBody>
                  <a:tcPr marL="126577" marR="126577" marT="63288" marB="63288"/>
                </a:tc>
                <a:extLst>
                  <a:ext uri="{0D108BD9-81ED-4DB2-BD59-A6C34878D82A}">
                    <a16:rowId xmlns:a16="http://schemas.microsoft.com/office/drawing/2014/main" val="623174611"/>
                  </a:ext>
                </a:extLst>
              </a:tr>
              <a:tr h="632884">
                <a:tc>
                  <a:txBody>
                    <a:bodyPr/>
                    <a:lstStyle/>
                    <a:p>
                      <a:pPr algn="ctr" rtl="1"/>
                      <a:r>
                        <a:rPr lang="en-US" sz="3300" dirty="0"/>
                        <a:t>88.16%</a:t>
                      </a:r>
                      <a:endParaRPr lang="he-IL" sz="3300" dirty="0"/>
                    </a:p>
                  </a:txBody>
                  <a:tcPr marL="126577" marR="126577" marT="63288" marB="63288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300" dirty="0"/>
                        <a:t>Embedded vector</a:t>
                      </a:r>
                      <a:endParaRPr lang="he-IL" sz="3300" dirty="0"/>
                    </a:p>
                  </a:txBody>
                  <a:tcPr marL="126577" marR="126577" marT="63288" marB="63288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300" dirty="0"/>
                        <a:t>KNN (n=100)</a:t>
                      </a:r>
                      <a:endParaRPr lang="he-IL" sz="3300" dirty="0"/>
                    </a:p>
                  </a:txBody>
                  <a:tcPr marL="126577" marR="126577" marT="63288" marB="63288"/>
                </a:tc>
                <a:extLst>
                  <a:ext uri="{0D108BD9-81ED-4DB2-BD59-A6C34878D82A}">
                    <a16:rowId xmlns:a16="http://schemas.microsoft.com/office/drawing/2014/main" val="1452358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004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DD8B-B399-442A-A02F-C17B3DE49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Few-shot learning – a short introduction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36F2-0E38-4C68-924D-90A73BC3F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5616"/>
            <a:ext cx="10515600" cy="4351338"/>
          </a:xfrm>
        </p:spPr>
        <p:txBody>
          <a:bodyPr/>
          <a:lstStyle/>
          <a:p>
            <a:r>
              <a:rPr lang="en-US" dirty="0"/>
              <a:t>A type of machine learning problem where the training dataset contains limited information.</a:t>
            </a:r>
          </a:p>
          <a:p>
            <a:r>
              <a:rPr lang="en-US" dirty="0"/>
              <a:t>Evaluation of few shot learning models is done using a support and query set defined by two parameters: N-way-K-shot.</a:t>
            </a:r>
            <a:endParaRPr lang="he-IL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E3FE7A-A143-4F19-BA82-ABADE24D3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81" y="2848541"/>
            <a:ext cx="8767038" cy="40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93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DE4E-BD7C-4B09-B4B3-6268D26A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  <a:endParaRPr lang="he-IL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9EB01F9-DBF8-4C2D-AB94-B75DED7F0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5"/>
          <a:stretch/>
        </p:blipFill>
        <p:spPr>
          <a:xfrm>
            <a:off x="1043537" y="1427583"/>
            <a:ext cx="10104925" cy="531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24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8F9AE-9B19-4AFB-9769-BF4D2F3E8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51C14-3495-4003-AF14-78CF7C415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1"/>
            <a:ext cx="10515600" cy="4351338"/>
          </a:xfrm>
        </p:spPr>
        <p:txBody>
          <a:bodyPr/>
          <a:lstStyle/>
          <a:p>
            <a:r>
              <a:rPr lang="en-US" dirty="0"/>
              <a:t>More shots (examples) higher accuracy.</a:t>
            </a:r>
          </a:p>
          <a:p>
            <a:r>
              <a:rPr lang="en-US" dirty="0"/>
              <a:t>More ways (classes) Lower accuracy</a:t>
            </a:r>
            <a:endParaRPr lang="he-IL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E546D4B-EAD9-4A5D-A5D2-376B6868B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4598" b="4426"/>
          <a:stretch/>
        </p:blipFill>
        <p:spPr>
          <a:xfrm>
            <a:off x="1766887" y="2300641"/>
            <a:ext cx="8658225" cy="443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96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129CF-9A30-4EB1-82B1-56AF0466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F6984-9112-4363-9E6D-BE5FED569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reimplemented the </a:t>
            </a:r>
            <a:r>
              <a:rPr lang="he-IL" dirty="0"/>
              <a:t>"</a:t>
            </a:r>
            <a:r>
              <a:rPr lang="en-US" dirty="0"/>
              <a:t>Deep Metric Learning Using Triplet Network</a:t>
            </a:r>
            <a:r>
              <a:rPr lang="he-IL" dirty="0"/>
              <a:t>"</a:t>
            </a:r>
            <a:r>
              <a:rPr lang="en-US" dirty="0"/>
              <a:t> in modern PyTorch.</a:t>
            </a:r>
          </a:p>
          <a:p>
            <a:r>
              <a:rPr lang="en-US" dirty="0"/>
              <a:t>Evaluated the idea on an untested dataset.</a:t>
            </a:r>
          </a:p>
          <a:p>
            <a:r>
              <a:rPr lang="en-US" dirty="0"/>
              <a:t>Demonstrated the use triplet network for few-shot learning.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49594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B9E4-3A6A-4692-81D7-C9596269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768" y="1670843"/>
            <a:ext cx="4462463" cy="1325563"/>
          </a:xfrm>
        </p:spPr>
        <p:txBody>
          <a:bodyPr>
            <a:noAutofit/>
          </a:bodyPr>
          <a:lstStyle/>
          <a:p>
            <a:r>
              <a:rPr lang="en-US" sz="7200" dirty="0"/>
              <a:t>Questions?</a:t>
            </a:r>
            <a:endParaRPr lang="he-IL" sz="7200" dirty="0"/>
          </a:p>
        </p:txBody>
      </p:sp>
    </p:spTree>
    <p:extLst>
      <p:ext uri="{BB962C8B-B14F-4D97-AF65-F5344CB8AC3E}">
        <p14:creationId xmlns:p14="http://schemas.microsoft.com/office/powerpoint/2010/main" val="793304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1A6D0-B7DE-41B7-8858-C09078B1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our work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63D58-58E5-431F-9EF7-8EB799DE2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Reimplement the paper </a:t>
            </a:r>
            <a:r>
              <a:rPr lang="he-IL" dirty="0"/>
              <a:t>"</a:t>
            </a:r>
            <a:r>
              <a:rPr lang="en-US" dirty="0"/>
              <a:t>Deep Metric Learning Using Triplet Network</a:t>
            </a:r>
            <a:r>
              <a:rPr lang="he-IL" dirty="0"/>
              <a:t>"</a:t>
            </a:r>
            <a:r>
              <a:rPr lang="en-US" dirty="0"/>
              <a:t> by Elad Hoffer et al.</a:t>
            </a:r>
          </a:p>
          <a:p>
            <a:r>
              <a:rPr lang="en-US" dirty="0"/>
              <a:t>Apply the method on the Fashion-MNIST dataset.</a:t>
            </a:r>
          </a:p>
          <a:p>
            <a:r>
              <a:rPr lang="en-US" dirty="0"/>
              <a:t>Use the learned metric by the triplet network for few shot learning.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69408-E69A-47F7-987D-AF4211F73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38" y="3946774"/>
            <a:ext cx="6029323" cy="2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45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7350D-E443-4A89-8EF4-97EBBDEC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Fashion MNIST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35ABB-887B-4343-8EF8-24C3F1998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set of 60K examples.</a:t>
            </a:r>
          </a:p>
          <a:p>
            <a:r>
              <a:rPr lang="en-US" dirty="0"/>
              <a:t>Test set of 10K samples.</a:t>
            </a:r>
          </a:p>
          <a:p>
            <a:r>
              <a:rPr lang="en-US" dirty="0"/>
              <a:t>A Harder dataset the MNIST.</a:t>
            </a:r>
          </a:p>
          <a:p>
            <a:r>
              <a:rPr lang="en-US" dirty="0"/>
              <a:t>Not used in Elad Hoffer et al paper.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1C004-AB76-4CEF-89BA-C6739B860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851" y="1204025"/>
            <a:ext cx="4449949" cy="444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75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CC5C1-17B8-49C1-AF2E-EF9153835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Triplet network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C1413-D1F6-44C1-ADBF-B9ED47D2E6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sz="2400" dirty="0"/>
                  <a:t>Used for metric learning.</a:t>
                </a:r>
              </a:p>
              <a:p>
                <a:r>
                  <a:rPr lang="en-US" sz="2400" dirty="0"/>
                  <a:t>An example of contrastive learning.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𝑡𝑟𝑖𝑝𝑙𝑒𝑡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sz="2400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C1413-D1F6-44C1-ADBF-B9ED47D2E6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0455EA4-428E-449E-B70B-2FC71A9C0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518" y="3282684"/>
            <a:ext cx="4592882" cy="344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02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CC5C1-17B8-49C1-AF2E-EF9153835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Rethinking the triplet loss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C1413-D1F6-44C1-ADBF-B9ED47D2E6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Problem: </a:t>
                </a:r>
                <a:r>
                  <a:rPr lang="en-US" b="1" dirty="0"/>
                  <a:t>hard</a:t>
                </a:r>
                <a:r>
                  <a:rPr lang="en-US" dirty="0"/>
                  <a:t> to train.</a:t>
                </a:r>
              </a:p>
              <a:p>
                <a:r>
                  <a:rPr lang="en-US" dirty="0"/>
                  <a:t>Solution: Implementing a custom loss describing the problem as simple 2-class classification problem. </a:t>
                </a:r>
              </a:p>
              <a:p>
                <a:r>
                  <a:rPr lang="en-US" dirty="0"/>
                  <a:t>A good representation is learned 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</a:t>
                </a:r>
                <a:endParaRPr lang="he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C1413-D1F6-44C1-ADBF-B9ED47D2E6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2C8B40-BEFB-415F-9598-3E2FA74175AC}"/>
                  </a:ext>
                </a:extLst>
              </p:cNvPr>
              <p:cNvSpPr txBox="1"/>
              <p:nvPr/>
            </p:nvSpPr>
            <p:spPr>
              <a:xfrm>
                <a:off x="2927350" y="3950757"/>
                <a:ext cx="6337300" cy="52899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𝑚𝑎𝑟𝑔𝑖𝑛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2C8B40-BEFB-415F-9598-3E2FA7417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350" y="3950757"/>
                <a:ext cx="6337300" cy="528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6A1271-66DF-426D-A9E7-2E67D56A78E7}"/>
                  </a:ext>
                </a:extLst>
              </p:cNvPr>
              <p:cNvSpPr txBox="1"/>
              <p:nvPr/>
            </p:nvSpPr>
            <p:spPr>
              <a:xfrm>
                <a:off x="2632075" y="4541384"/>
                <a:ext cx="6927850" cy="109427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𝑁𝑒𝑡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𝑁𝑒𝑡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𝑁𝑒𝑡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𝑁𝑒𝑡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𝑁𝑒𝑡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𝑁𝑒𝑡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p>
                                      </m:s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6A1271-66DF-426D-A9E7-2E67D56A7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075" y="4541384"/>
                <a:ext cx="6927850" cy="1094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3E2F01-DC70-4617-BFB7-6271EC0C7D9E}"/>
                  </a:ext>
                </a:extLst>
              </p:cNvPr>
              <p:cNvSpPr txBox="1"/>
              <p:nvPr/>
            </p:nvSpPr>
            <p:spPr>
              <a:xfrm>
                <a:off x="2632075" y="5697295"/>
                <a:ext cx="6927850" cy="102239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𝑁𝑒𝑡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𝑁𝑒𝑡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p>
                                      </m:s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𝑁𝑒𝑡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𝑁𝑒𝑡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𝑁𝑒𝑡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𝑁𝑒𝑡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p>
                                      </m:s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3E2F01-DC70-4617-BFB7-6271EC0C7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075" y="5697295"/>
                <a:ext cx="6927850" cy="102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029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8DFB-1D76-4542-B5AE-467A0DF32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F5594-56F5-4EED-BEA8-C406DE561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19" t="48980" r="28597" b="26395"/>
          <a:stretch/>
        </p:blipFill>
        <p:spPr>
          <a:xfrm>
            <a:off x="895552" y="2315876"/>
            <a:ext cx="10400896" cy="308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16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F0309-823B-4554-94A0-21C44F89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Training the triplet network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F7272-FEBE-4DAE-B228-005F0B606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09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Adam optimizer: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999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Exponential decay learning rate scheduler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99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 Batch size 64, Epochs = 500.</a:t>
                </a:r>
                <a:endParaRPr lang="he-IL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F7272-FEBE-4DAE-B228-005F0B606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0925"/>
                <a:ext cx="10515600" cy="4351338"/>
              </a:xfrm>
              <a:blipFill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3D6C887-1C51-49DF-AB99-DD1F28C56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207" y="2324799"/>
            <a:ext cx="8851585" cy="453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9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C8C1-4103-4A86-B373-F917568C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of original dataset</a:t>
            </a:r>
            <a:endParaRPr lang="he-IL" dirty="0"/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EE8225B5-4E6E-4CCD-B16A-E7C3E4380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r="9375" b="5897"/>
          <a:stretch/>
        </p:blipFill>
        <p:spPr>
          <a:xfrm>
            <a:off x="1095375" y="1543050"/>
            <a:ext cx="100012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21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C8C1-4103-4A86-B373-F917568C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of feature vectors</a:t>
            </a:r>
            <a:endParaRPr lang="he-IL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0CC44F5-E0D3-42EE-8811-E3BCA0FB9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r="8594" b="5458"/>
          <a:stretch/>
        </p:blipFill>
        <p:spPr>
          <a:xfrm>
            <a:off x="1047750" y="1479911"/>
            <a:ext cx="10096500" cy="510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08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</Words>
  <Application>Microsoft Office PowerPoint</Application>
  <PresentationFormat>Widescreen</PresentationFormat>
  <Paragraphs>58</Paragraphs>
  <Slides>17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Triplet Network for Few Shot Learning</vt:lpstr>
      <vt:lpstr>The goal of our work</vt:lpstr>
      <vt:lpstr>Fashion MNIST</vt:lpstr>
      <vt:lpstr>Triplet network</vt:lpstr>
      <vt:lpstr>Rethinking the triplet loss</vt:lpstr>
      <vt:lpstr>Network architecture</vt:lpstr>
      <vt:lpstr>Training the triplet network</vt:lpstr>
      <vt:lpstr>T-SNE of original dataset</vt:lpstr>
      <vt:lpstr>T-SNE of feature vectors</vt:lpstr>
      <vt:lpstr>T-SNE of original dataset</vt:lpstr>
      <vt:lpstr>T-SNE of feature vectors</vt:lpstr>
      <vt:lpstr>Comparing linear classifiers to DNNs</vt:lpstr>
      <vt:lpstr>Few-shot learning – a short introduction</vt:lpstr>
      <vt:lpstr>Training</vt:lpstr>
      <vt:lpstr>Results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Triplet Network for Few Shot Learning</dc:title>
  <dc:creator>Daniel Teitelman</dc:creator>
  <cp:lastModifiedBy>Daniel Teitelman</cp:lastModifiedBy>
  <cp:revision>59</cp:revision>
  <dcterms:created xsi:type="dcterms:W3CDTF">2021-06-25T17:48:42Z</dcterms:created>
  <dcterms:modified xsi:type="dcterms:W3CDTF">2021-06-25T19:45:08Z</dcterms:modified>
</cp:coreProperties>
</file>